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EA862CA-E847-4AD1-9E35-4A2D7C16E5D1}">
  <a:tblStyle styleId="{4EA862CA-E847-4AD1-9E35-4A2D7C16E5D1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AEDE6"/>
          </a:solidFill>
        </a:fill>
      </a:tcStyle>
    </a:wholeTbl>
    <a:band1H>
      <a:tcTxStyle/>
      <a:tcStyle>
        <a:fill>
          <a:solidFill>
            <a:srgbClr val="F6D9CA"/>
          </a:solidFill>
        </a:fill>
      </a:tcStyle>
    </a:band1H>
    <a:band2H>
      <a:tcTxStyle/>
    </a:band2H>
    <a:band1V>
      <a:tcTxStyle/>
      <a:tcStyle>
        <a:fill>
          <a:solidFill>
            <a:srgbClr val="F6D9CA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Prevalence of life style diseases</a:t>
            </a:r>
            <a:endParaRPr/>
          </a:p>
          <a:p>
            <a:pPr indent="0" lvl="2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Diabetes,obesity,dental caries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Demerits of synthetic/artificial sweeteners</a:t>
            </a:r>
            <a:endParaRPr/>
          </a:p>
          <a:p>
            <a:pPr indent="0" lvl="2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Negative effects on the liver, kidneys and other organs</a:t>
            </a:r>
            <a:endParaRPr/>
          </a:p>
          <a:p>
            <a:pPr indent="0" lvl="2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Stimulating cravings</a:t>
            </a:r>
            <a:endParaRPr/>
          </a:p>
          <a:p>
            <a:pPr indent="0" lvl="2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Gastrointestinal disorders</a:t>
            </a:r>
            <a:endParaRPr/>
          </a:p>
          <a:p>
            <a:pPr indent="0" lvl="2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Headaches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Changed Life Style </a:t>
            </a:r>
            <a:endParaRPr/>
          </a:p>
          <a:p>
            <a:pPr indent="0" lvl="2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Health conscious customers</a:t>
            </a:r>
            <a:endParaRPr/>
          </a:p>
          <a:p>
            <a:pPr indent="0" lvl="2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Increasing Demand for low calorie foods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Unknown and unseen plant people were not ready to believe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FDA status  :  1. permission for cultivation   few people were arrested.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NMPB and  Horti  subsidy,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dietary use status was not clear,  in puts to the officers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Permission  for use  and testing,  ethno botanical use for more than 1000 yrs,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HBT  working for 10 yrs.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Artificial sweetener, use in formulations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Tissue culture  :  6 months no results   patience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Road preparation in unknown teretory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capacities are used  :  physical inte social and skills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opp  ;  challenge  , illiterate to DBT other scientists  wide range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1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2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8" name="Google Shape;118;p12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2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2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4" name="Google Shape;124;p1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8" name="Google Shape;128;p1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5" name="Google Shape;135;p14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6" name="Google Shape;136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5" name="Google Shape;145;p15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6" name="Google Shape;146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6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3" name="Google Shape;153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7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60" name="Google Shape;160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52" name="Google Shape;52;p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59" name="Google Shape;59;p4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0" name="Google Shape;60;p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6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7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7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1" name="Google Shape;81;p7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6" name="Google Shape;96;p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1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0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E6E4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" name="Google Shape;23;p1"/>
          <p:cNvGrpSpPr/>
          <p:nvPr/>
        </p:nvGrpSpPr>
        <p:grpSpPr>
          <a:xfrm>
            <a:off x="27222" y="-32"/>
            <a:ext cx="2356674" cy="6853285"/>
            <a:chOff x="6627813" y="195454"/>
            <a:chExt cx="1952625" cy="5678297"/>
          </a:xfrm>
        </p:grpSpPr>
        <p:sp>
          <p:nvSpPr>
            <p:cNvPr id="24" name="Google Shape;24;p1"/>
            <p:cNvSpPr/>
            <p:nvPr/>
          </p:nvSpPr>
          <p:spPr>
            <a:xfrm>
              <a:off x="6627813" y="195454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Google Shape;38;p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Relationship Id="rId4" Type="http://schemas.openxmlformats.org/officeDocument/2006/relationships/image" Target="../media/image2.jpg"/><Relationship Id="rId5" Type="http://schemas.openxmlformats.org/officeDocument/2006/relationships/image" Target="../media/image4.jpg"/><Relationship Id="rId6" Type="http://schemas.openxmlformats.org/officeDocument/2006/relationships/image" Target="../media/image15.jpg"/><Relationship Id="rId7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8.jpg"/><Relationship Id="rId5" Type="http://schemas.openxmlformats.org/officeDocument/2006/relationships/image" Target="../media/image13.jpg"/><Relationship Id="rId6" Type="http://schemas.openxmlformats.org/officeDocument/2006/relationships/image" Target="../media/image7.jpg"/><Relationship Id="rId7" Type="http://schemas.openxmlformats.org/officeDocument/2006/relationships/image" Target="../media/image20.jpg"/><Relationship Id="rId8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18.jpg"/><Relationship Id="rId5" Type="http://schemas.openxmlformats.org/officeDocument/2006/relationships/image" Target="../media/image23.jpg"/><Relationship Id="rId6" Type="http://schemas.openxmlformats.org/officeDocument/2006/relationships/image" Target="../media/image27.jpg"/><Relationship Id="rId7" Type="http://schemas.openxmlformats.org/officeDocument/2006/relationships/image" Target="../media/image29.jpg"/><Relationship Id="rId8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11.jpg"/><Relationship Id="rId6" Type="http://schemas.openxmlformats.org/officeDocument/2006/relationships/image" Target="../media/image6.jpg"/><Relationship Id="rId7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7.jpg"/><Relationship Id="rId5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770"/>
              <a:buFont typeface="Century Gothic"/>
              <a:buNone/>
            </a:pPr>
            <a:r>
              <a:rPr b="1" lang="en-US" sz="4770"/>
              <a:t>Jnana Prabodhini, Nigdi</a:t>
            </a:r>
            <a:br>
              <a:rPr b="1" lang="en-US" sz="4770"/>
            </a:br>
            <a:r>
              <a:rPr b="1" lang="en-US" sz="4770"/>
              <a:t>Biotechnology  Division</a:t>
            </a:r>
            <a:r>
              <a:rPr b="1" lang="en-US" sz="4860"/>
              <a:t>  </a:t>
            </a:r>
            <a:br>
              <a:rPr lang="en-US" sz="4860"/>
            </a:br>
            <a:r>
              <a:rPr lang="en-US" sz="3959"/>
              <a:t>Research and Extension</a:t>
            </a:r>
            <a:endParaRPr sz="3959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EA9"/>
              </a:buClr>
              <a:buSzPts val="2430"/>
              <a:buFont typeface="Century Gothic"/>
              <a:buNone/>
            </a:pPr>
            <a:r>
              <a:rPr b="1" lang="en-US" sz="2430">
                <a:solidFill>
                  <a:srgbClr val="FFCEA9"/>
                </a:solidFill>
              </a:rPr>
              <a:t>Capacity Building Program for Women Self Groups</a:t>
            </a:r>
            <a:br>
              <a:rPr b="1" lang="en-US" sz="2430">
                <a:solidFill>
                  <a:srgbClr val="FFCEA9"/>
                </a:solidFill>
              </a:rPr>
            </a:br>
            <a:r>
              <a:rPr b="1" lang="en-US" sz="2430">
                <a:solidFill>
                  <a:srgbClr val="FFCEA9"/>
                </a:solidFill>
              </a:rPr>
              <a:t>Supported by</a:t>
            </a:r>
            <a:br>
              <a:rPr b="1" lang="en-US" sz="2430">
                <a:solidFill>
                  <a:srgbClr val="FFCEA9"/>
                </a:solidFill>
              </a:rPr>
            </a:br>
            <a:r>
              <a:rPr b="1" lang="en-US" sz="2430">
                <a:solidFill>
                  <a:srgbClr val="FFCEA9"/>
                </a:solidFill>
              </a:rPr>
              <a:t>National Medicinal Plant Board, Delhi. ( 2017)</a:t>
            </a:r>
            <a:br>
              <a:rPr b="1" lang="en-US" sz="3240">
                <a:solidFill>
                  <a:srgbClr val="FFCEA9"/>
                </a:solidFill>
              </a:rPr>
            </a:br>
            <a:endParaRPr b="1" sz="3240">
              <a:solidFill>
                <a:srgbClr val="FFCEA9"/>
              </a:solidFill>
            </a:endParaRPr>
          </a:p>
        </p:txBody>
      </p:sp>
      <p:pic>
        <p:nvPicPr>
          <p:cNvPr descr="C:\Users\Dell\Desktop\NMPB - Copy\IMG-20161216-WA0014.jpg" id="253" name="Google Shape;253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4036" y="2327564"/>
            <a:ext cx="2590800" cy="138545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C:\Users\Dell\Desktop\NMPB - Copy\IMG-20161214-WA0010 - Copy.jpg" id="254" name="Google Shape;25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8329" y="4029942"/>
            <a:ext cx="2517235" cy="138718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C:\Users\Dell\Desktop\NMPB - Copy\IMG-20170112-WA0012.jpg" id="255" name="Google Shape;25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61921" y="2157597"/>
            <a:ext cx="2303752" cy="148614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C:\Users\Dell\Desktop\NMPB - Copy\IMG-20161225-WA0001.jpg" id="256" name="Google Shape;256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99155" y="4091582"/>
            <a:ext cx="2391209" cy="138096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C:\Users\Dell\Desktop\NMPB - Copy\IMG-20161219-WA0003.jpg" id="257" name="Google Shape;257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97607" y="3146452"/>
            <a:ext cx="2300720" cy="132856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EA9"/>
              </a:buClr>
              <a:buSzPts val="3600"/>
              <a:buFont typeface="Century Gothic"/>
              <a:buNone/>
            </a:pPr>
            <a:r>
              <a:rPr b="1" lang="en-US">
                <a:solidFill>
                  <a:srgbClr val="FFCEA9"/>
                </a:solidFill>
              </a:rPr>
              <a:t>Training Of Participants</a:t>
            </a:r>
            <a:endParaRPr b="1">
              <a:solidFill>
                <a:srgbClr val="FFCEA9"/>
              </a:solidFill>
            </a:endParaRPr>
          </a:p>
        </p:txBody>
      </p:sp>
      <p:pic>
        <p:nvPicPr>
          <p:cNvPr descr="C:\Users\Dell\Desktop\NMPB - Copy\IMG-20170112-WA0009.jpg" id="263" name="Google Shape;263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1642" y="3311293"/>
            <a:ext cx="3177049" cy="146852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C:\Users\Dell\Desktop\NMPB - Copy\IMG-20170112-WA0015.jpg" id="264" name="Google Shape;26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959" y="1645660"/>
            <a:ext cx="3557586" cy="144390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C:\Users\Dell\Desktop\NMPB - Copy\IMG-20161217-WA0002.jpg" id="265" name="Google Shape;26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99017" y="3216850"/>
            <a:ext cx="3394363" cy="164609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C:\Users\Dell\Desktop\NMPB - Copy\IMG-20170112-WA0014.jpg" id="266" name="Google Shape;266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54437" y="5009048"/>
            <a:ext cx="3325090" cy="159956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C:\Users\Dell\Desktop\NMPB - Copy\IMG-20170112-WA0008.jpg" id="267" name="Google Shape;267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2328427" y="4911869"/>
            <a:ext cx="3310371" cy="162747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C:\Users\Dell\Desktop\NMPB - Copy\IMG-20170112-WA0016.jpg" id="268" name="Google Shape;268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16727" y="1544783"/>
            <a:ext cx="3311236" cy="161405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EA9"/>
              </a:buClr>
              <a:buSzPts val="3600"/>
              <a:buFont typeface="Century Gothic"/>
              <a:buNone/>
            </a:pPr>
            <a:r>
              <a:rPr b="1" lang="en-US">
                <a:solidFill>
                  <a:srgbClr val="FFCEA9"/>
                </a:solidFill>
              </a:rPr>
              <a:t>Participation in Exhibition</a:t>
            </a:r>
            <a:endParaRPr b="1">
              <a:solidFill>
                <a:srgbClr val="FFCEA9"/>
              </a:solidFill>
            </a:endParaRPr>
          </a:p>
        </p:txBody>
      </p:sp>
      <p:pic>
        <p:nvPicPr>
          <p:cNvPr descr="C:\Users\acer\Desktop\IMG_20170116_104929602.jpg" id="274" name="Google Shape;274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4822" y="1397726"/>
            <a:ext cx="2552597" cy="152425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cxnSp>
        <p:nvCxnSpPr>
          <p:cNvPr id="275" name="Google Shape;275;p29"/>
          <p:cNvCxnSpPr/>
          <p:nvPr/>
        </p:nvCxnSpPr>
        <p:spPr>
          <a:xfrm flipH="1" rot="-5400000">
            <a:off x="6026727" y="2452255"/>
            <a:ext cx="914400" cy="914400"/>
          </a:xfrm>
          <a:prstGeom prst="bentConnector3">
            <a:avLst>
              <a:gd fmla="val 50000" name="adj1"/>
            </a:avLst>
          </a:prstGeom>
          <a:noFill/>
          <a:ln cap="rnd" cmpd="sng" w="9525">
            <a:solidFill>
              <a:srgbClr val="DC801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76" name="Google Shape;276;p29"/>
          <p:cNvCxnSpPr/>
          <p:nvPr/>
        </p:nvCxnSpPr>
        <p:spPr>
          <a:xfrm flipH="1" rot="-5400000">
            <a:off x="6026727" y="2452255"/>
            <a:ext cx="914400" cy="914400"/>
          </a:xfrm>
          <a:prstGeom prst="bentConnector3">
            <a:avLst>
              <a:gd fmla="val 50000" name="adj1"/>
            </a:avLst>
          </a:prstGeom>
          <a:noFill/>
          <a:ln cap="rnd" cmpd="sng" w="9525">
            <a:solidFill>
              <a:srgbClr val="DC8011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descr="C:\Users\Dell\Desktop\NMPB - Copy\IMG-20170105-WA0005.jpeg" id="277" name="Google Shape;27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8159" y="1719970"/>
            <a:ext cx="1562150" cy="102323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C:\Users\Dell\Desktop\NMPB - Copy\IMG-20170105-WA0007.jpeg" id="278" name="Google Shape;27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18320" y="1841864"/>
            <a:ext cx="1345474" cy="128016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C:\Users\Dell\Desktop\NMPB - Copy\IMG-20170105-WA0003.jpeg" id="279" name="Google Shape;279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65867" y="2760783"/>
            <a:ext cx="1482190" cy="11841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C:\Users\Dell\Desktop\NMPB - Copy\IMG-20170108-WA0002.jpg" id="280" name="Google Shape;280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07382" y="4253345"/>
            <a:ext cx="3422073" cy="169025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C:\Users\Dell\Desktop\NMPB - Copy\IMG-20170109-WA0010.jpg" id="281" name="Google Shape;281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54600" y="4294909"/>
            <a:ext cx="3313691" cy="173181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282" name="Google Shape;282;p29"/>
          <p:cNvSpPr/>
          <p:nvPr/>
        </p:nvSpPr>
        <p:spPr>
          <a:xfrm>
            <a:off x="2636520" y="3105835"/>
            <a:ext cx="65074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Products  developed during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training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29"/>
          <p:cNvSpPr/>
          <p:nvPr/>
        </p:nvSpPr>
        <p:spPr>
          <a:xfrm flipH="1">
            <a:off x="9143997" y="3124201"/>
            <a:ext cx="26517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Products  developed for sale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b="1" lang="en-US" sz="2800"/>
              <a:t>Creation of Arboretum</a:t>
            </a:r>
            <a:br>
              <a:rPr b="1" lang="en-US" sz="2800"/>
            </a:br>
            <a:r>
              <a:rPr b="1" lang="en-US" sz="2800"/>
              <a:t> In situ conservation of Medicinal Plants and Bamboo cultivation at Salungan,Bhor. (2018-19)</a:t>
            </a:r>
            <a:br>
              <a:rPr b="1" lang="en-US" sz="2800"/>
            </a:br>
            <a:endParaRPr b="1" sz="2800"/>
          </a:p>
        </p:txBody>
      </p:sp>
      <p:sp>
        <p:nvSpPr>
          <p:cNvPr id="289" name="Google Shape;289;p30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Surveys were conducted for resource mapping in the project area. Prepared a detailed plan for creation of an arboretum .Identified 12 plants which need conservation. </a:t>
            </a:r>
            <a:endParaRPr sz="2000"/>
          </a:p>
        </p:txBody>
      </p:sp>
      <p:pic>
        <p:nvPicPr>
          <p:cNvPr descr="C:\Users\acer\Desktop\Salungan Photo\IMG_20180407_163236.jpg" id="290" name="Google Shape;29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0628" y="3324932"/>
            <a:ext cx="3638550" cy="272891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EA9"/>
              </a:buClr>
              <a:buSzPts val="3600"/>
              <a:buFont typeface="Century Gothic"/>
              <a:buNone/>
            </a:pPr>
            <a:r>
              <a:rPr b="1" lang="en-US">
                <a:solidFill>
                  <a:srgbClr val="FFCEA9"/>
                </a:solidFill>
              </a:rPr>
              <a:t>Projects of College Students</a:t>
            </a:r>
            <a:endParaRPr b="1"/>
          </a:p>
        </p:txBody>
      </p:sp>
      <p:sp>
        <p:nvSpPr>
          <p:cNvPr id="296" name="Google Shape;296;p31"/>
          <p:cNvSpPr txBox="1"/>
          <p:nvPr>
            <p:ph idx="1" type="body"/>
          </p:nvPr>
        </p:nvSpPr>
        <p:spPr>
          <a:xfrm>
            <a:off x="2514600" y="1492624"/>
            <a:ext cx="8909330" cy="4432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/>
              <a:t>Our department started and designed course for Ayurveda students named “ </a:t>
            </a:r>
            <a:r>
              <a:rPr b="1" lang="en-US"/>
              <a:t>Conservation and Cultivation Of Medicinal Plants using Plant Tissue Culture Techniques.</a:t>
            </a:r>
            <a:r>
              <a:rPr lang="en-US"/>
              <a:t>” in 2018.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1" lang="en-US"/>
              <a:t>Two students of Ayurveda  completed project on “ Micro propagation of  </a:t>
            </a:r>
            <a:r>
              <a:rPr b="1" lang="en-US" u="sng"/>
              <a:t>Rubia </a:t>
            </a:r>
            <a:r>
              <a:rPr b="1" lang="en-US"/>
              <a:t>  </a:t>
            </a:r>
            <a:r>
              <a:rPr b="1" lang="en-US" u="sng"/>
              <a:t>cordifolia</a:t>
            </a:r>
            <a:r>
              <a:rPr b="1" lang="en-US"/>
              <a:t>” using axillary bud and leaves for  accomplishment of master’s degree.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/>
              <a:t>A Student of </a:t>
            </a:r>
            <a:r>
              <a:rPr b="1" lang="en-US"/>
              <a:t>Ramakrishna More College, Nigdi </a:t>
            </a:r>
            <a:r>
              <a:rPr lang="en-US"/>
              <a:t>completed her project, </a:t>
            </a:r>
            <a:r>
              <a:rPr b="1" lang="en-US"/>
              <a:t>“</a:t>
            </a:r>
            <a:r>
              <a:rPr lang="en-US"/>
              <a:t> </a:t>
            </a:r>
            <a:r>
              <a:rPr b="1" lang="en-US"/>
              <a:t>In Vitro Multiplication of </a:t>
            </a:r>
            <a:r>
              <a:rPr b="1" lang="en-US" u="sng"/>
              <a:t>Curcuma</a:t>
            </a:r>
            <a:r>
              <a:rPr b="1" lang="en-US"/>
              <a:t>  </a:t>
            </a:r>
            <a:r>
              <a:rPr b="1" lang="en-US" u="sng"/>
              <a:t>longa</a:t>
            </a:r>
            <a:r>
              <a:rPr b="1" lang="en-US"/>
              <a:t> (Lakadong) variety having high curcumin content” </a:t>
            </a:r>
            <a:r>
              <a:rPr lang="en-US"/>
              <a:t>for master’s Degree. 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b="1" lang="en-US"/>
              <a:t>On Going Work</a:t>
            </a:r>
            <a:endParaRPr b="1"/>
          </a:p>
        </p:txBody>
      </p:sp>
      <p:sp>
        <p:nvSpPr>
          <p:cNvPr id="302" name="Google Shape;302;p3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Protocol Development for Medicinal and ornamental plants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Protocol Development for endemic bamboos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Extension Efforts  in Bamboo Cultivation and Processing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EA9"/>
              </a:buClr>
              <a:buSzPts val="3600"/>
              <a:buFont typeface="Century Gothic"/>
              <a:buNone/>
            </a:pPr>
            <a:r>
              <a:rPr b="1" lang="en-US">
                <a:solidFill>
                  <a:srgbClr val="FFCEA9"/>
                </a:solidFill>
              </a:rPr>
              <a:t>Protocol Development</a:t>
            </a:r>
            <a:endParaRPr b="1"/>
          </a:p>
        </p:txBody>
      </p:sp>
      <p:sp>
        <p:nvSpPr>
          <p:cNvPr id="308" name="Google Shape;308;p33"/>
          <p:cNvSpPr txBox="1"/>
          <p:nvPr>
            <p:ph idx="1" type="body"/>
          </p:nvPr>
        </p:nvSpPr>
        <p:spPr>
          <a:xfrm>
            <a:off x="2514600" y="1492624"/>
            <a:ext cx="8909330" cy="4432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1" lang="en-US"/>
              <a:t> </a:t>
            </a:r>
            <a:r>
              <a:rPr b="1" lang="en-US" sz="2400"/>
              <a:t>Medicinal Plants  </a:t>
            </a:r>
            <a:r>
              <a:rPr b="1" lang="en-US"/>
              <a:t>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1" lang="en-US"/>
              <a:t>Stevia, Bacopa monerii ,Piper longum ,Curcuma  longa ,Aloe vera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      Zingiber officinale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b="1" lang="en-US" sz="2400"/>
              <a:t>Ornamental  Plants  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1" lang="en-US"/>
              <a:t>Green Xanado, Golden Xanado,Spathiphyllum, Cordiline, Marble Money Plant, Philodendron Ceylon 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Pictures\2011_10_28\IMG_1310.JPG" id="313" name="Google Shape;31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1143000"/>
            <a:ext cx="6858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b="1" lang="en-US"/>
              <a:t>Progress in Bamboo Tissue Culture</a:t>
            </a:r>
            <a:endParaRPr/>
          </a:p>
        </p:txBody>
      </p:sp>
      <p:sp>
        <p:nvSpPr>
          <p:cNvPr id="319" name="Google Shape;319;p3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b="1" lang="en-US"/>
              <a:t>2014 -2015 </a:t>
            </a:r>
            <a:r>
              <a:rPr lang="en-US"/>
              <a:t>:  Protocol development of </a:t>
            </a:r>
            <a:r>
              <a:rPr b="1" lang="en-US"/>
              <a:t>Bambusa Balcooa</a:t>
            </a:r>
            <a:endParaRPr b="1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/>
              <a:t>2016 -2018  </a:t>
            </a:r>
            <a:r>
              <a:rPr lang="en-US"/>
              <a:t>:  Protocol  Standardization of </a:t>
            </a:r>
            <a:r>
              <a:rPr b="1" lang="en-US"/>
              <a:t>Dendrocalamus brandasii, Dendrocalamus asper, Bambusa tulda 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/>
              <a:t>2019 :</a:t>
            </a:r>
            <a:r>
              <a:rPr lang="en-US"/>
              <a:t> Protocol  Standardization of </a:t>
            </a:r>
            <a:r>
              <a:rPr b="1" lang="en-US"/>
              <a:t>Dendrocalamus stocksii,</a:t>
            </a:r>
            <a:r>
              <a:rPr lang="en-US"/>
              <a:t> </a:t>
            </a:r>
            <a:r>
              <a:rPr b="1" lang="en-US"/>
              <a:t>Dendrocalamus strictus.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/>
              <a:t>2019 :  Joint Project with Kala Biotech for commercial scale production.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 txBox="1"/>
          <p:nvPr>
            <p:ph type="title"/>
          </p:nvPr>
        </p:nvSpPr>
        <p:spPr>
          <a:xfrm>
            <a:off x="2504661" y="624110"/>
            <a:ext cx="8999951" cy="1015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b="1" lang="en-US"/>
              <a:t>Bamboo : Cultivation</a:t>
            </a:r>
            <a:endParaRPr b="1"/>
          </a:p>
        </p:txBody>
      </p:sp>
      <p:sp>
        <p:nvSpPr>
          <p:cNvPr id="325" name="Google Shape;325;p36"/>
          <p:cNvSpPr txBox="1"/>
          <p:nvPr>
            <p:ph idx="1" type="body"/>
          </p:nvPr>
        </p:nvSpPr>
        <p:spPr>
          <a:xfrm>
            <a:off x="2129051" y="2033516"/>
            <a:ext cx="9375561" cy="3877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b="1" lang="en-US" sz="2400"/>
              <a:t>Neelambar Vruksh Prabodhini   Premises :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en-US" sz="2400"/>
              <a:t>      Cultivation of three Bamboo varieties: Balcooa,Tulda and Manga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b="1" lang="en-US" sz="2400"/>
              <a:t>Farmers’ Trainings Sheti Shalas at Bhor and Velhe Min. 50 Farmers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b="1" lang="en-US" sz="2400"/>
              <a:t>Advocacy: To a group of farmers at Velhe, Bhor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Details of Projects</a:t>
            </a:r>
            <a:endParaRPr/>
          </a:p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2520778" y="1400432"/>
            <a:ext cx="8983834" cy="4510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65"/>
              <a:buChar char="🠶"/>
            </a:pPr>
            <a:r>
              <a:rPr b="1" lang="en-US" sz="1665"/>
              <a:t>2005-08</a:t>
            </a:r>
            <a:r>
              <a:rPr lang="en-US" sz="1665"/>
              <a:t>   :  Community  Training  and  Demonstration  in Sustainable 	Agriculture  :   </a:t>
            </a:r>
            <a:r>
              <a:rPr b="1" lang="en-US" sz="1665"/>
              <a:t>Department  of Biotechnology </a:t>
            </a:r>
            <a:r>
              <a:rPr lang="en-US" sz="1665"/>
              <a:t>, New Delhi.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65"/>
              <a:buChar char="🠶"/>
            </a:pPr>
            <a:r>
              <a:rPr b="1" lang="en-US" sz="1665"/>
              <a:t>2008-14   </a:t>
            </a:r>
            <a:r>
              <a:rPr lang="en-US" sz="1665"/>
              <a:t> :  Stevia Research   :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rPr lang="en-US" sz="1665"/>
              <a:t>       1.  </a:t>
            </a:r>
            <a:r>
              <a:rPr b="1" lang="en-US" sz="1665"/>
              <a:t>Department of  Science and Technology</a:t>
            </a:r>
            <a:r>
              <a:rPr lang="en-US" sz="1665"/>
              <a:t>, New   Delhi 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rPr lang="en-US" sz="1665"/>
              <a:t>       2.  Sun Fruits Ltd. Pune.			   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65"/>
              <a:buChar char="🠶"/>
            </a:pPr>
            <a:r>
              <a:rPr b="1" lang="en-US" sz="1665"/>
              <a:t>2016</a:t>
            </a:r>
            <a:r>
              <a:rPr lang="en-US" sz="1665"/>
              <a:t>          : Capacity Building Program for 10 villages for  women Self Help Groups Sponsored by  </a:t>
            </a:r>
            <a:r>
              <a:rPr b="1" lang="en-US" sz="1665"/>
              <a:t>National Medicinal Plant Board </a:t>
            </a:r>
            <a:r>
              <a:rPr lang="en-US" sz="1665"/>
              <a:t>, New Delhi and  , 		 </a:t>
            </a:r>
            <a:r>
              <a:rPr b="1" lang="en-US" sz="1665"/>
              <a:t>Maharashtra State Horticulture and Medicinal Plant Board,</a:t>
            </a:r>
            <a:r>
              <a:rPr lang="en-US" sz="1665"/>
              <a:t> Pune.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65"/>
              <a:buChar char="🠶"/>
            </a:pPr>
            <a:r>
              <a:rPr lang="en-US" sz="1665"/>
              <a:t> </a:t>
            </a:r>
            <a:r>
              <a:rPr b="1" lang="en-US" sz="1665"/>
              <a:t>2017</a:t>
            </a:r>
            <a:r>
              <a:rPr lang="en-US" sz="1665"/>
              <a:t>         : Special Course Development for Ayurveda Students on</a:t>
            </a:r>
            <a:r>
              <a:rPr b="1" lang="en-US" sz="1665"/>
              <a:t> Conservation and Cultivation Of Medicinal Plants using Plant Tissue Culture Techniques.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65"/>
              <a:buChar char="🠶"/>
            </a:pPr>
            <a:r>
              <a:rPr b="1" lang="en-US" sz="1665"/>
              <a:t>2018-19     : Creation of an Arboretum : Resource Mapping at Salungan , Bhor.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65"/>
              <a:buChar char="🠶"/>
            </a:pPr>
            <a:r>
              <a:rPr b="1" lang="en-US" sz="1665"/>
              <a:t>2019          :  Bamboo Tissue Culture :  Joint Project with Kala Biotech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rPr lang="en-US" sz="1665"/>
              <a:t> 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FARM SCHOOL’S at Bhor :</a:t>
            </a:r>
            <a:br>
              <a:rPr lang="en-US"/>
            </a:br>
            <a:r>
              <a:rPr lang="en-US"/>
              <a:t> June 2018</a:t>
            </a:r>
            <a:endParaRPr/>
          </a:p>
        </p:txBody>
      </p:sp>
      <p:pic>
        <p:nvPicPr>
          <p:cNvPr descr="C:\Users\acer\AppData\Local\Microsoft\Windows\INetCache\Content.Word\IMG-20180621-WA0003.jpg" id="331" name="Google Shape;331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4848" y="2168579"/>
            <a:ext cx="4442792" cy="325009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/>
          <p:nvPr>
            <p:ph type="title"/>
          </p:nvPr>
        </p:nvSpPr>
        <p:spPr>
          <a:xfrm>
            <a:off x="2592925" y="624110"/>
            <a:ext cx="8989475" cy="1564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entury Gothic"/>
              <a:buNone/>
            </a:pPr>
            <a:r>
              <a:rPr b="1" lang="en-US" sz="3240">
                <a:solidFill>
                  <a:schemeClr val="dk1"/>
                </a:solidFill>
              </a:rPr>
              <a:t>Integrated Rural Community Program of Demonstration and Training in Sustainable Agriculture</a:t>
            </a:r>
            <a:br>
              <a:rPr lang="en-US" sz="3240">
                <a:solidFill>
                  <a:schemeClr val="dk1"/>
                </a:solidFill>
              </a:rPr>
            </a:br>
            <a:endParaRPr sz="3240">
              <a:solidFill>
                <a:schemeClr val="dk1"/>
              </a:solidFill>
            </a:endParaRPr>
          </a:p>
        </p:txBody>
      </p:sp>
      <p:sp>
        <p:nvSpPr>
          <p:cNvPr id="180" name="Google Shape;180;p20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Duration  :2005-2008  , Supported by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Department of Biotechnology </a:t>
            </a:r>
            <a:r>
              <a:rPr lang="en-US"/>
              <a:t>, New Delhi,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7960" y="3413760"/>
            <a:ext cx="35052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micompost project at shirgaon" id="182" name="Google Shape;18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2448" y="2514601"/>
            <a:ext cx="2195512" cy="32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>
            <p:ph type="title"/>
          </p:nvPr>
        </p:nvSpPr>
        <p:spPr>
          <a:xfrm>
            <a:off x="2301240" y="341970"/>
            <a:ext cx="9189720" cy="953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b="1" lang="en-US">
                <a:solidFill>
                  <a:schemeClr val="dk1"/>
                </a:solidFill>
              </a:rPr>
              <a:t>Account of Participation In Programme</a:t>
            </a:r>
            <a:endParaRPr b="1">
              <a:solidFill>
                <a:schemeClr val="dk1"/>
              </a:solidFill>
            </a:endParaRPr>
          </a:p>
        </p:txBody>
      </p:sp>
      <p:graphicFrame>
        <p:nvGraphicFramePr>
          <p:cNvPr id="188" name="Google Shape;188;p21"/>
          <p:cNvGraphicFramePr/>
          <p:nvPr/>
        </p:nvGraphicFramePr>
        <p:xfrm>
          <a:off x="2172453" y="14477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{4EA862CA-E847-4AD1-9E35-4A2D7C16E5D1}</a:tableStyleId>
              </a:tblPr>
              <a:tblGrid>
                <a:gridCol w="765675"/>
                <a:gridCol w="2411125"/>
                <a:gridCol w="1219200"/>
                <a:gridCol w="1402075"/>
                <a:gridCol w="1569725"/>
                <a:gridCol w="1706875"/>
              </a:tblGrid>
              <a:tr h="781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Sr. No.</a:t>
                      </a:r>
                      <a:endParaRPr sz="2400" u="none" cap="none" strike="noStrike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Activity</a:t>
                      </a:r>
                      <a:endParaRPr sz="2400" u="none" cap="none" strike="noStrike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Year  I</a:t>
                      </a:r>
                      <a:endParaRPr sz="2400" u="none" cap="none" strike="noStrike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Year  II</a:t>
                      </a:r>
                      <a:endParaRPr sz="2400" u="none" cap="none" strike="noStrike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Year  III</a:t>
                      </a:r>
                      <a:endParaRPr sz="2400" u="none" cap="none" strike="noStrike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Total</a:t>
                      </a:r>
                      <a:endParaRPr sz="2400" u="none" cap="none" strike="noStrike"/>
                    </a:p>
                  </a:txBody>
                  <a:tcPr marT="45725" marB="45725" marR="82975" marL="82975"/>
                </a:tc>
              </a:tr>
              <a:tr h="1034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1</a:t>
                      </a:r>
                      <a:endParaRPr b="1" sz="2400" u="none" cap="none" strike="noStrike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Training Programmes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1151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1619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809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3579</a:t>
                      </a:r>
                      <a:endParaRPr b="1" sz="2400"/>
                    </a:p>
                  </a:txBody>
                  <a:tcPr marT="45725" marB="45725" marR="82975" marL="82975"/>
                </a:tc>
              </a:tr>
              <a:tr h="781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2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Demonstration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89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102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80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271</a:t>
                      </a:r>
                      <a:endParaRPr b="1" sz="2400"/>
                    </a:p>
                  </a:txBody>
                  <a:tcPr marT="45725" marB="45725" marR="82975" marL="82975"/>
                </a:tc>
              </a:tr>
              <a:tr h="599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3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Rallies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553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433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768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1754</a:t>
                      </a:r>
                      <a:endParaRPr b="1" sz="2400"/>
                    </a:p>
                  </a:txBody>
                  <a:tcPr marT="45725" marB="45725" marR="82975" marL="82975"/>
                </a:tc>
              </a:tr>
              <a:tr h="781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4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Exposure Visits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132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44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96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272</a:t>
                      </a:r>
                      <a:endParaRPr b="1" sz="2400"/>
                    </a:p>
                  </a:txBody>
                  <a:tcPr marT="45725" marB="45725" marR="82975" marL="82975"/>
                </a:tc>
              </a:tr>
              <a:tr h="599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Total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1925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2198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1753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5876</a:t>
                      </a:r>
                      <a:endParaRPr b="1" sz="2400"/>
                    </a:p>
                  </a:txBody>
                  <a:tcPr marT="45725" marB="45725" marR="82975" marL="8297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>
            <p:ph type="title"/>
          </p:nvPr>
        </p:nvSpPr>
        <p:spPr>
          <a:xfrm>
            <a:off x="2026920" y="364274"/>
            <a:ext cx="9723120" cy="1053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entury Gothic"/>
              <a:buNone/>
            </a:pPr>
            <a:r>
              <a:rPr b="1" lang="en-US" sz="3240">
                <a:solidFill>
                  <a:schemeClr val="dk1"/>
                </a:solidFill>
              </a:rPr>
              <a:t>Achievements  :</a:t>
            </a:r>
            <a:br>
              <a:rPr b="1" lang="en-US" sz="3240">
                <a:solidFill>
                  <a:schemeClr val="dk1"/>
                </a:solidFill>
              </a:rPr>
            </a:br>
            <a:r>
              <a:rPr b="1" lang="en-US" sz="3240">
                <a:solidFill>
                  <a:schemeClr val="dk1"/>
                </a:solidFill>
              </a:rPr>
              <a:t>Income generating activities Stared</a:t>
            </a:r>
            <a:endParaRPr b="1" sz="3240">
              <a:solidFill>
                <a:schemeClr val="dk1"/>
              </a:solidFill>
            </a:endParaRPr>
          </a:p>
        </p:txBody>
      </p:sp>
      <p:graphicFrame>
        <p:nvGraphicFramePr>
          <p:cNvPr id="195" name="Google Shape;195;p22"/>
          <p:cNvGraphicFramePr/>
          <p:nvPr/>
        </p:nvGraphicFramePr>
        <p:xfrm>
          <a:off x="2011680" y="16126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{4EA862CA-E847-4AD1-9E35-4A2D7C16E5D1}</a:tableStyleId>
              </a:tblPr>
              <a:tblGrid>
                <a:gridCol w="979450"/>
                <a:gridCol w="2867125"/>
                <a:gridCol w="1603550"/>
                <a:gridCol w="2243025"/>
                <a:gridCol w="1923300"/>
              </a:tblGrid>
              <a:tr h="1085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Sr. No.</a:t>
                      </a:r>
                      <a:endParaRPr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Activity</a:t>
                      </a:r>
                      <a:endParaRPr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Units</a:t>
                      </a:r>
                      <a:endParaRPr sz="2400"/>
                    </a:p>
                  </a:txBody>
                  <a:tcPr marT="45725" marB="45725" marR="82975" marL="82975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Nature of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-US" sz="2400"/>
                        <a:t>Activity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82975" marL="82975"/>
                </a:tc>
                <a:tc hMerge="1"/>
              </a:tr>
              <a:tr h="736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1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Poly houses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35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Commercial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 activity</a:t>
                      </a:r>
                      <a:endParaRPr b="1" sz="2400"/>
                    </a:p>
                  </a:txBody>
                  <a:tcPr marT="45725" marB="45725" marR="82975" marL="82975"/>
                </a:tc>
              </a:tr>
              <a:tr h="751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2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Vermicompost units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30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Domestic 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 Use</a:t>
                      </a:r>
                      <a:endParaRPr b="1" sz="2400"/>
                    </a:p>
                  </a:txBody>
                  <a:tcPr marT="45725" marB="45725" marR="82975" marL="82975"/>
                </a:tc>
              </a:tr>
              <a:tr h="736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7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Commercial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 activity</a:t>
                      </a:r>
                      <a:endParaRPr b="1" sz="2400"/>
                    </a:p>
                  </a:txBody>
                  <a:tcPr marT="45725" marB="45725" marR="82975" marL="82975"/>
                </a:tc>
              </a:tr>
              <a:tr h="736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3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Azolla</a:t>
                      </a:r>
                      <a:r>
                        <a:rPr b="1" lang="en-US" sz="2400"/>
                        <a:t> Production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16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Domestic 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 use</a:t>
                      </a:r>
                      <a:endParaRPr b="1" sz="2400"/>
                    </a:p>
                  </a:txBody>
                  <a:tcPr marT="45725" marB="45725" marR="82975" marL="82975"/>
                </a:tc>
              </a:tr>
              <a:tr h="751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4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Mineral mixture Sale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1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Commercial</a:t>
                      </a:r>
                      <a:endParaRPr b="1" sz="2400"/>
                    </a:p>
                  </a:txBody>
                  <a:tcPr marT="45725" marB="45725" marR="82975" marL="829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 activity</a:t>
                      </a:r>
                      <a:endParaRPr b="1" sz="2400"/>
                    </a:p>
                  </a:txBody>
                  <a:tcPr marT="45725" marB="45725" marR="82975" marL="8297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type="title"/>
          </p:nvPr>
        </p:nvSpPr>
        <p:spPr>
          <a:xfrm>
            <a:off x="1620982" y="0"/>
            <a:ext cx="1007225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EA9"/>
              </a:buClr>
              <a:buSzPts val="3600"/>
              <a:buFont typeface="Century Gothic"/>
              <a:buNone/>
            </a:pPr>
            <a:r>
              <a:rPr b="1" lang="en-US">
                <a:solidFill>
                  <a:srgbClr val="FFCEA9"/>
                </a:solidFill>
              </a:rPr>
              <a:t>Present Need – Future Demand : Stevia</a:t>
            </a:r>
            <a:endParaRPr b="1">
              <a:solidFill>
                <a:srgbClr val="FFCEA9"/>
              </a:solidFill>
            </a:endParaRPr>
          </a:p>
        </p:txBody>
      </p:sp>
      <p:grpSp>
        <p:nvGrpSpPr>
          <p:cNvPr id="202" name="Google Shape;202;p23"/>
          <p:cNvGrpSpPr/>
          <p:nvPr/>
        </p:nvGrpSpPr>
        <p:grpSpPr>
          <a:xfrm>
            <a:off x="1924455" y="1249399"/>
            <a:ext cx="8534400" cy="5608600"/>
            <a:chOff x="96" y="1056"/>
            <a:chExt cx="5376" cy="2897"/>
          </a:xfrm>
        </p:grpSpPr>
        <p:sp>
          <p:nvSpPr>
            <p:cNvPr id="203" name="Google Shape;203;p23"/>
            <p:cNvSpPr txBox="1"/>
            <p:nvPr/>
          </p:nvSpPr>
          <p:spPr>
            <a:xfrm>
              <a:off x="96" y="1056"/>
              <a:ext cx="1824" cy="85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India – Largest Consumer of Sugar</a:t>
              </a:r>
              <a:endParaRPr/>
            </a:p>
            <a:p>
              <a:pPr indent="0" lvl="0" marL="0" marR="0" rtl="0" algn="l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 txBox="1"/>
            <p:nvPr/>
          </p:nvSpPr>
          <p:spPr>
            <a:xfrm>
              <a:off x="2016" y="1056"/>
              <a:ext cx="1632" cy="64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Synthetic substitutes of sugar</a:t>
              </a:r>
              <a:endParaRPr/>
            </a:p>
          </p:txBody>
        </p:sp>
        <p:sp>
          <p:nvSpPr>
            <p:cNvPr id="205" name="Google Shape;205;p23"/>
            <p:cNvSpPr txBox="1"/>
            <p:nvPr/>
          </p:nvSpPr>
          <p:spPr>
            <a:xfrm>
              <a:off x="3840" y="1056"/>
              <a:ext cx="1632" cy="779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India – Largest Diabetic Population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206" name="Google Shape;206;p23"/>
            <p:cNvSpPr txBox="1"/>
            <p:nvPr/>
          </p:nvSpPr>
          <p:spPr>
            <a:xfrm>
              <a:off x="2060" y="1808"/>
              <a:ext cx="1719" cy="168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24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Demerit: Side Effects</a:t>
              </a:r>
              <a:endParaRPr/>
            </a:p>
            <a:p>
              <a:pPr indent="0" lvl="0" marL="0" marR="0" rtl="0" algn="l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 txBox="1"/>
            <p:nvPr/>
          </p:nvSpPr>
          <p:spPr>
            <a:xfrm>
              <a:off x="96" y="1818"/>
              <a:ext cx="1824" cy="1405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24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Demerits of Sugarcane Cultivation: </a:t>
              </a:r>
              <a:endParaRPr/>
            </a:p>
            <a:p>
              <a:pPr indent="0" lvl="0" marL="0" marR="0" rtl="0" algn="l">
                <a:spcBef>
                  <a:spcPts val="24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Pollution of Environment</a:t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 txBox="1"/>
            <p:nvPr/>
          </p:nvSpPr>
          <p:spPr>
            <a:xfrm>
              <a:off x="3840" y="1776"/>
              <a:ext cx="1632" cy="1685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Need for low calorie food sweetener, with no side effects  </a:t>
              </a:r>
              <a:endParaRPr/>
            </a:p>
            <a:p>
              <a:pPr indent="0" lvl="0" marL="0" marR="0" rtl="0" algn="l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 txBox="1"/>
            <p:nvPr/>
          </p:nvSpPr>
          <p:spPr>
            <a:xfrm>
              <a:off x="96" y="3492"/>
              <a:ext cx="5202" cy="461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Ideal Replacement for Sugar </a:t>
              </a:r>
              <a:endPara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23"/>
          <p:cNvSpPr/>
          <p:nvPr/>
        </p:nvSpPr>
        <p:spPr>
          <a:xfrm>
            <a:off x="2535957" y="2297297"/>
            <a:ext cx="589831" cy="68517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A862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3"/>
          <p:cNvSpPr/>
          <p:nvPr/>
        </p:nvSpPr>
        <p:spPr>
          <a:xfrm>
            <a:off x="5468431" y="2326003"/>
            <a:ext cx="589831" cy="68517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A862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23"/>
          <p:cNvSpPr/>
          <p:nvPr/>
        </p:nvSpPr>
        <p:spPr>
          <a:xfrm>
            <a:off x="8496300" y="2387690"/>
            <a:ext cx="589831" cy="68517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A862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23"/>
          <p:cNvSpPr/>
          <p:nvPr/>
        </p:nvSpPr>
        <p:spPr>
          <a:xfrm>
            <a:off x="2585681" y="5002632"/>
            <a:ext cx="589831" cy="68517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A862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5565413" y="4991726"/>
            <a:ext cx="589831" cy="68517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A862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8496299" y="5018475"/>
            <a:ext cx="589831" cy="68517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A862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/>
          <p:nvPr>
            <p:ph type="title"/>
          </p:nvPr>
        </p:nvSpPr>
        <p:spPr>
          <a:xfrm>
            <a:off x="2168435" y="213360"/>
            <a:ext cx="8305800" cy="1300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EA9"/>
              </a:buClr>
              <a:buSzPts val="3600"/>
              <a:buFont typeface="Century Gothic"/>
              <a:buNone/>
            </a:pPr>
            <a:r>
              <a:rPr b="1" lang="en-US">
                <a:solidFill>
                  <a:srgbClr val="FFCEA9"/>
                </a:solidFill>
              </a:rPr>
              <a:t>Research in Natural Sweetener  : Stevia  </a:t>
            </a:r>
            <a:endParaRPr b="1">
              <a:solidFill>
                <a:srgbClr val="FFCEA9"/>
              </a:solidFill>
            </a:endParaRPr>
          </a:p>
        </p:txBody>
      </p:sp>
      <p:sp>
        <p:nvSpPr>
          <p:cNvPr id="222" name="Google Shape;222;p24"/>
          <p:cNvSpPr txBox="1"/>
          <p:nvPr>
            <p:ph idx="1" type="body"/>
          </p:nvPr>
        </p:nvSpPr>
        <p:spPr>
          <a:xfrm>
            <a:off x="2255519" y="1676400"/>
            <a:ext cx="9368445" cy="4769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87"/>
              <a:buNone/>
            </a:pPr>
            <a:r>
              <a:rPr b="1" lang="en-US" sz="2187"/>
              <a:t>Stevia  	: Incredible Natural Sweetener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937"/>
              <a:buNone/>
            </a:pPr>
            <a:r>
              <a:t/>
            </a:r>
            <a:endParaRPr b="1" sz="1937"/>
          </a:p>
          <a:p>
            <a:pPr indent="-342900" lvl="0" marL="3429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937"/>
              <a:buChar char="🠶"/>
            </a:pPr>
            <a:r>
              <a:rPr b="1" lang="en-US" sz="1937"/>
              <a:t>2008- 12   :  Research in Extraction and  Product Development, Supported By Women Scientist Fellowship , DST, New Delhi.                   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937"/>
              <a:buChar char="🠶"/>
            </a:pPr>
            <a:r>
              <a:rPr b="1" lang="en-US" sz="1937"/>
              <a:t>2011 - 13 : Protocol Development for Tissue Culture,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937"/>
              <a:buNone/>
            </a:pPr>
            <a:r>
              <a:rPr b="1" lang="en-US" sz="1937"/>
              <a:t>     Supported By Sun Fruits , Pune.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937"/>
              <a:buChar char="🠶"/>
            </a:pPr>
            <a:r>
              <a:rPr b="1" lang="en-US" sz="1937"/>
              <a:t>2013 - 15 :  Use of Protocol for Commercial scale production of  Stevia for </a:t>
            </a:r>
            <a:endParaRPr/>
          </a:p>
          <a:p>
            <a:pPr indent="-342900" lvl="0" marL="3429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937"/>
              <a:buNone/>
            </a:pPr>
            <a:r>
              <a:rPr b="1" lang="en-US" sz="1937"/>
              <a:t>     Sun Fruits , Pune.</a:t>
            </a:r>
            <a:endParaRPr/>
          </a:p>
          <a:p>
            <a:pPr indent="-271462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5"/>
              <a:buNone/>
            </a:pPr>
            <a:r>
              <a:t/>
            </a:r>
            <a:endParaRPr sz="1125"/>
          </a:p>
          <a:p>
            <a:pPr indent="-271462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5"/>
              <a:buNone/>
            </a:pPr>
            <a:r>
              <a:t/>
            </a:r>
            <a:endParaRPr b="1" sz="1125"/>
          </a:p>
          <a:p>
            <a:pPr indent="-271462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5"/>
              <a:buNone/>
            </a:pPr>
            <a:r>
              <a:t/>
            </a:r>
            <a:endParaRPr sz="1125"/>
          </a:p>
        </p:txBody>
      </p:sp>
      <p:pic>
        <p:nvPicPr>
          <p:cNvPr id="223" name="Google Shape;22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7236" y="0"/>
            <a:ext cx="2784764" cy="1911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/>
          <p:nvPr/>
        </p:nvSpPr>
        <p:spPr>
          <a:xfrm>
            <a:off x="3200399" y="152400"/>
            <a:ext cx="63730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</a:t>
            </a:r>
            <a:r>
              <a:rPr b="1" i="0" lang="en-US" sz="3600" u="none" cap="none" strike="noStrike">
                <a:solidFill>
                  <a:srgbClr val="FFCEA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Stevia : Tissue Culture</a:t>
            </a:r>
            <a:endParaRPr/>
          </a:p>
        </p:txBody>
      </p:sp>
      <p:sp>
        <p:nvSpPr>
          <p:cNvPr id="229" name="Google Shape;229;p25"/>
          <p:cNvSpPr/>
          <p:nvPr/>
        </p:nvSpPr>
        <p:spPr>
          <a:xfrm>
            <a:off x="2409826" y="722314"/>
            <a:ext cx="3255963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1523999" y="690563"/>
            <a:ext cx="2004811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4427538" y="5583238"/>
            <a:ext cx="3733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:\Srushti Biotech\Stevia Photo\Lab Photo 21.01.2013\Growth Room 3.jpg" id="232" name="Google Shape;23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9236" y="3896591"/>
            <a:ext cx="3657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Srushti Biotech\Stevia Photo\Lab Photo 21.01.2013\Laminar 1.jpg" id="233" name="Google Shape;23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3287" y="1260397"/>
            <a:ext cx="3581400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Srushti Biotech\Stevia Photo\Roots Photo 28.1.2012\Rooted Culture 1.jpg" id="234" name="Google Shape;23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1239982"/>
            <a:ext cx="36068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Srushti Biotech\Stevia Photo\Lab Photo 1.1.2012\IMG_3886.JPG" id="235" name="Google Shape;235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27273" y="4024745"/>
            <a:ext cx="3602182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Srushti Biotech\Stevia Photo\Lab Photo 21.01.2013\Growth Room 5.jpg" id="236" name="Google Shape;236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43054" y="2646218"/>
            <a:ext cx="27432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/>
          <p:nvPr/>
        </p:nvSpPr>
        <p:spPr>
          <a:xfrm>
            <a:off x="3200399" y="152400"/>
            <a:ext cx="70242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en-US" sz="3600" u="none" cap="none" strike="noStrike">
                <a:solidFill>
                  <a:srgbClr val="FFCEA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Stevia : Tissue Culture</a:t>
            </a:r>
            <a:endParaRPr/>
          </a:p>
        </p:txBody>
      </p:sp>
      <p:sp>
        <p:nvSpPr>
          <p:cNvPr id="242" name="Google Shape;242;p26"/>
          <p:cNvSpPr/>
          <p:nvPr/>
        </p:nvSpPr>
        <p:spPr>
          <a:xfrm>
            <a:off x="2409826" y="722314"/>
            <a:ext cx="3255963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6"/>
          <p:cNvSpPr/>
          <p:nvPr/>
        </p:nvSpPr>
        <p:spPr>
          <a:xfrm>
            <a:off x="1524000" y="690563"/>
            <a:ext cx="1841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6"/>
          <p:cNvSpPr/>
          <p:nvPr/>
        </p:nvSpPr>
        <p:spPr>
          <a:xfrm>
            <a:off x="4427538" y="5583238"/>
            <a:ext cx="3733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:\Srushti Biotech\Stevia Photo\Stevia Photo 23.2.2012\IMG_3961.JPG" id="245" name="Google Shape;2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6400" y="3733800"/>
            <a:ext cx="41656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Srushti Biotech\Stevia Photo\Lab Photo 21.01.2013\Growth Room 5.jpg" id="246" name="Google Shape;24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109" y="1343890"/>
            <a:ext cx="39624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:\Srushti Biotech\Stevia Photo\Roots Photo 28.1.2012\Rooted Culture 1.jpg" id="247" name="Google Shape;24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9819" y="3200399"/>
            <a:ext cx="3463636" cy="259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